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8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E0643-E0D5-4355-A4F5-7AAB7C637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E8BA8B-9719-4AC7-8D6D-43F4B081C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17F27-C66C-4143-B982-4E3263F0D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485A-BBA5-4F13-A59F-AD5FE4B03A6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E426C-6187-4845-AF6E-0FF947418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8F35C-83E8-4F68-857D-A6C6944F1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8DA4-D4CF-4028-9951-1ACEAD608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8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C619A-73A6-46FC-86F9-D4211203B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8AB647-48CC-4D38-9846-EF10A3689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2EFBB-0920-4796-91AA-6A6DFC093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485A-BBA5-4F13-A59F-AD5FE4B03A6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32BC6-8E60-4F4F-BF17-42F946ED0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7B7A8-6280-46C5-A0FB-DF41CC268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8DA4-D4CF-4028-9951-1ACEAD608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75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D5CDBD-3E91-4C8B-A061-C7FDA199EA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9ABA01-0054-4A74-A619-750CA82F3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709CC-1209-40AC-A727-A1256AD76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485A-BBA5-4F13-A59F-AD5FE4B03A6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78104-B2AA-4F2B-93EA-A7FE28730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BBBEB-D442-4534-A92B-1B8338C92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8DA4-D4CF-4028-9951-1ACEAD608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18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4A130-B10B-4C9C-ADF1-401D84BF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B7E24-15D2-4FAB-9CDC-70F50A239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CEBAC-B9C9-4E1F-ADCD-BB558579F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485A-BBA5-4F13-A59F-AD5FE4B03A6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7F82C-AE90-4B5A-AE2B-43741CC0A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9E207-C9FE-4B78-BB80-70C2A5797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8DA4-D4CF-4028-9951-1ACEAD608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70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8785A-1E36-4A13-A695-9C71F89E2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DED83B-F045-4986-9E81-0C08EA38D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FD236-F750-4A07-BFE9-C0682A4EB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485A-BBA5-4F13-A59F-AD5FE4B03A6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CFD9F-D4FC-4044-8F96-25219D33E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9EF12-936C-4331-921F-E892B3C26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8DA4-D4CF-4028-9951-1ACEAD608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859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F5EB6-EA86-477F-897C-E129B4FD4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B3181-3168-4A35-AB94-8D5760412A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9730FA-FB03-49A2-B80C-729ED6A05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CF65E-F48C-4020-A05E-4852BF4D3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485A-BBA5-4F13-A59F-AD5FE4B03A6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BA11B3-2E28-4D6F-83D5-131460A80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D87AD4-C7BD-4D2C-AC8A-27BA8C143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8DA4-D4CF-4028-9951-1ACEAD608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948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B1E65-679D-4CFC-81A9-5F141003D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D0DCAD-1E01-473E-9D12-86C5F1DC3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C89C56-0D70-483C-B22C-467D4C298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A327E9-2A1B-49C3-A0F8-9B43A5EB44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BD52BB-6A5B-4137-B163-28BC32E056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58FC94-C503-4DFB-B554-6EC7768A5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485A-BBA5-4F13-A59F-AD5FE4B03A6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2A1F10-1264-4149-B1FB-07C7CB38D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5D72A7-3695-48E4-B1BC-76F6268C0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8DA4-D4CF-4028-9951-1ACEAD608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4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FD928-C4A4-473B-A6BF-930EB3AAD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F5B274-F64B-448E-94E0-6D47E2F0D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485A-BBA5-4F13-A59F-AD5FE4B03A6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1B0A36-911E-489B-8C22-4749C5AA9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67937E-7223-421F-83F1-0C6524099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8DA4-D4CF-4028-9951-1ACEAD608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09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65D0C0-953F-4F14-9546-385CBC541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485A-BBA5-4F13-A59F-AD5FE4B03A6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46298E-E3B3-4A5B-84F2-F882989B5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53AD3D-7FF7-4E78-817A-BE0EB190A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8DA4-D4CF-4028-9951-1ACEAD608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81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21F92-EC22-4982-8BB0-DFE7D00D8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D4529-6ED1-410A-B748-F0EFBB718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C4F886-59FA-46B5-91BD-226F9EC100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0D425E-0669-4E9B-BEFD-A4F11F2BD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485A-BBA5-4F13-A59F-AD5FE4B03A6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9D8756-6C5B-4653-BFFF-3788E3D76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BB8D76-6DED-47A1-BDB8-6EBA7DA8B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8DA4-D4CF-4028-9951-1ACEAD608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273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29DF8-6AE9-449C-A341-5A2F0AE8A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B4FBDA-2821-481F-BD1B-163D59CA21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FD2864-A629-43B4-A487-5D3877F874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595F2-15CA-43FE-B9BC-32B4EE279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485A-BBA5-4F13-A59F-AD5FE4B03A6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1113D4-BFD4-495C-8B27-365DB65F4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A9F212-22BA-43F8-835B-DCC726821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28DA4-D4CF-4028-9951-1ACEAD608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498B62-94B5-4888-B38E-F6C82155F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3ADEE-4DEA-4988-AB2A-C8AAFB9C4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F553E-2FD1-4BCE-AD1A-DF76D3510B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2485A-BBA5-4F13-A59F-AD5FE4B03A6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DA0B7-D012-48D5-8EE1-91634B146A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89EDD-9B11-4478-A5A8-452A06EE93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28DA4-D4CF-4028-9951-1ACEAD608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74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A50953E3-FD49-4627-843D-09B98066E85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796716" y="2705725"/>
            <a:ext cx="8598568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4400" dirty="0" err="1"/>
              <a:t>Решения</a:t>
            </a:r>
            <a:r>
              <a:rPr lang="en-US" altLang="en-US" sz="4400" dirty="0"/>
              <a:t> </a:t>
            </a:r>
            <a:r>
              <a:rPr lang="en-US" altLang="en-US" sz="4400" dirty="0" err="1"/>
              <a:t>для</a:t>
            </a:r>
            <a:r>
              <a:rPr lang="en-US" altLang="en-US" sz="4400" dirty="0"/>
              <a:t> </a:t>
            </a:r>
            <a:r>
              <a:rPr lang="en-US" altLang="en-US" sz="4400" dirty="0" err="1"/>
              <a:t>подключения</a:t>
            </a:r>
            <a:r>
              <a:rPr lang="en-US" altLang="en-US" sz="4400" dirty="0"/>
              <a:t> в </a:t>
            </a:r>
            <a:r>
              <a:rPr lang="en-US" altLang="en-US" sz="4400" dirty="0" err="1"/>
              <a:t>сфере</a:t>
            </a:r>
            <a:r>
              <a:rPr lang="en-US" altLang="en-US" sz="4400" dirty="0"/>
              <a:t> </a:t>
            </a:r>
            <a:r>
              <a:rPr lang="ru-RU" sz="4400" dirty="0"/>
              <a:t>здравоохранения</a:t>
            </a:r>
            <a:endParaRPr lang="en-US" altLang="en-US" sz="4400" dirty="0"/>
          </a:p>
        </p:txBody>
      </p:sp>
    </p:spTree>
    <p:extLst>
      <p:ext uri="{BB962C8B-B14F-4D97-AF65-F5344CB8AC3E}">
        <p14:creationId xmlns:p14="http://schemas.microsoft.com/office/powerpoint/2010/main" val="8253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6839D-34AB-4235-AD01-55E139FFF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1A443-DC10-4866-AB01-C279CE4A7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600" b="1" dirty="0">
                <a:latin typeface="Arial" panose="020B0604020202020204" pitchFamily="34" charset="0"/>
              </a:rPr>
              <a:t>Проблема</a:t>
            </a:r>
            <a:br>
              <a:rPr lang="ru-RU" dirty="0"/>
            </a:br>
            <a:r>
              <a:rPr lang="ru-RU" sz="2400" dirty="0">
                <a:latin typeface="Arial" panose="020B0604020202020204" pitchFamily="34" charset="0"/>
              </a:rPr>
              <a:t>Медицинские учреждения сталкиваются с необходимостью предоставления эффективных услуг при сокращении бюджетов. Развитие технологий способствует прогрессу в диагностике, лечении и повышении эффективности, но одновременно создает новые требования. Надежная, масштабируемая и модульная инфраструктура жизненно необходима для обеспечения баланса между текущими потребностями и будущими возможностями.</a:t>
            </a:r>
          </a:p>
          <a:p>
            <a:r>
              <a:rPr lang="ru-RU" sz="2600" b="1" dirty="0">
                <a:latin typeface="Arial" panose="020B0604020202020204" pitchFamily="34" charset="0"/>
              </a:rPr>
              <a:t>Решение</a:t>
            </a:r>
            <a:br>
              <a:rPr lang="ru-RU" dirty="0"/>
            </a:br>
            <a:r>
              <a:rPr lang="ru-RU" sz="2400" dirty="0">
                <a:latin typeface="Arial" panose="020B0604020202020204" pitchFamily="34" charset="0"/>
              </a:rPr>
              <a:t>Модульная платформа </a:t>
            </a:r>
            <a:r>
              <a:rPr lang="ru-RU" sz="2400" dirty="0" err="1">
                <a:latin typeface="Arial" panose="020B0604020202020204" pitchFamily="34" charset="0"/>
              </a:rPr>
              <a:t>Molex</a:t>
            </a:r>
            <a:r>
              <a:rPr lang="ru-RU" sz="2400" dirty="0">
                <a:latin typeface="Arial" panose="020B0604020202020204" pitchFamily="34" charset="0"/>
              </a:rPr>
              <a:t> и подход «Повторное использование — Переосмысление — Переработка» обеспечивают бесшовную интеграцию коммуникаций — от дата-центров до палат пациентов. Индивидуально настраиваемая и экономически эффективная, платформа </a:t>
            </a:r>
            <a:r>
              <a:rPr lang="ru-RU" sz="2400" dirty="0" err="1">
                <a:latin typeface="Arial" panose="020B0604020202020204" pitchFamily="34" charset="0"/>
              </a:rPr>
              <a:t>Molex</a:t>
            </a:r>
            <a:r>
              <a:rPr lang="ru-RU" sz="2400" dirty="0">
                <a:latin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</a:rPr>
              <a:t>Synergy</a:t>
            </a:r>
            <a:r>
              <a:rPr lang="ru-RU" sz="2400" dirty="0">
                <a:latin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</a:rPr>
              <a:t>Footprint</a:t>
            </a:r>
            <a:r>
              <a:rPr lang="ru-RU" sz="2400" dirty="0">
                <a:latin typeface="Arial" panose="020B0604020202020204" pitchFamily="34" charset="0"/>
              </a:rPr>
              <a:t> снижает сложность и позволяет направить ресурсы на самое важное — людей.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425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60FF2-C293-4F65-8273-E6F72977A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/>
              <a:t>Решения для подключенных предприятий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5674C-013F-4C9F-87DC-CA0066D33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600" dirty="0" err="1"/>
              <a:t>Molex</a:t>
            </a:r>
            <a:r>
              <a:rPr lang="ru-RU" sz="1600" dirty="0"/>
              <a:t> уже более 40 лет разрабатывает решения для подключения. Будучи одним из пионеров в области структурированных кабельных систем, компания предоставила свои решения крупнейшим организациям по всему миру.</a:t>
            </a:r>
          </a:p>
          <a:p>
            <a:r>
              <a:rPr lang="ru-RU" sz="2200" b="1" dirty="0"/>
              <a:t>Подтвержденная антимикробная эффективность</a:t>
            </a:r>
            <a:br>
              <a:rPr lang="ru-RU" dirty="0"/>
            </a:br>
            <a:r>
              <a:rPr lang="ru-RU" sz="2400" dirty="0"/>
              <a:t>Антимикробные продукты </a:t>
            </a:r>
            <a:r>
              <a:rPr lang="ru-RU" sz="2400" dirty="0" err="1"/>
              <a:t>Molex</a:t>
            </a:r>
            <a:r>
              <a:rPr lang="ru-RU" sz="2400" dirty="0"/>
              <a:t>, протестированные в соответствии со стандартами ISO 22196, эффективно защищают от </a:t>
            </a:r>
            <a:r>
              <a:rPr lang="ru-RU" sz="2400" dirty="0" err="1"/>
              <a:t>Staphylococcus</a:t>
            </a:r>
            <a:r>
              <a:rPr lang="ru-RU" sz="2400" dirty="0"/>
              <a:t> </a:t>
            </a:r>
            <a:r>
              <a:rPr lang="ru-RU" sz="2400" dirty="0" err="1"/>
              <a:t>aureus</a:t>
            </a:r>
            <a:r>
              <a:rPr lang="ru-RU" sz="2400" dirty="0"/>
              <a:t> и </a:t>
            </a:r>
            <a:r>
              <a:rPr lang="ru-RU" sz="2400" dirty="0" err="1"/>
              <a:t>Escherichia</a:t>
            </a:r>
            <a:r>
              <a:rPr lang="ru-RU" sz="2400" dirty="0"/>
              <a:t> </a:t>
            </a:r>
            <a:r>
              <a:rPr lang="ru-RU" sz="2400" dirty="0" err="1"/>
              <a:t>coli</a:t>
            </a:r>
            <a:r>
              <a:rPr lang="ru-RU" sz="2400" dirty="0"/>
              <a:t>. Эти продукты разработаны как дополнение к протоколам стерилизации, но не являются их заменой.</a:t>
            </a:r>
          </a:p>
          <a:p>
            <a:r>
              <a:rPr lang="ru-RU" sz="2200" b="1" dirty="0"/>
              <a:t>О компании </a:t>
            </a:r>
            <a:r>
              <a:rPr lang="ru-RU" sz="2200" b="1" dirty="0" err="1"/>
              <a:t>Molex</a:t>
            </a:r>
            <a:br>
              <a:rPr lang="ru-RU" dirty="0"/>
            </a:br>
            <a:r>
              <a:rPr lang="ru-RU" sz="2400" dirty="0" err="1"/>
              <a:t>Molex</a:t>
            </a:r>
            <a:r>
              <a:rPr lang="ru-RU" sz="2400" dirty="0"/>
              <a:t>, пользующийся доверием по всему миру, обеспечивает качество и надежность благодаря тщательно обученным установщикам и консультантам. С помощью многоразовых высокопроизводительных продуктов </a:t>
            </a:r>
            <a:r>
              <a:rPr lang="ru-RU" sz="2400" dirty="0" err="1"/>
              <a:t>Molex</a:t>
            </a:r>
            <a:r>
              <a:rPr lang="ru-RU" sz="2400" dirty="0"/>
              <a:t> гарантирует исключительный уровень обслуживания на всех этапах.</a:t>
            </a:r>
          </a:p>
          <a:p>
            <a:r>
              <a:rPr lang="ru-RU" sz="2200" b="1" dirty="0"/>
              <a:t>Клиенты в сфере здравоохранения</a:t>
            </a:r>
            <a:br>
              <a:rPr lang="ru-RU" dirty="0"/>
            </a:br>
            <a:r>
              <a:rPr lang="ru-RU" sz="2500" dirty="0" err="1"/>
              <a:t>Sutter</a:t>
            </a:r>
            <a:r>
              <a:rPr lang="ru-RU" sz="2500" dirty="0"/>
              <a:t> </a:t>
            </a:r>
            <a:r>
              <a:rPr lang="ru-RU" sz="2500" dirty="0" err="1"/>
              <a:t>Health</a:t>
            </a:r>
            <a:r>
              <a:rPr lang="ru-RU" sz="2500" dirty="0"/>
              <a:t>, США | </a:t>
            </a:r>
            <a:r>
              <a:rPr lang="ru-RU" sz="2500" dirty="0" err="1"/>
              <a:t>Nanjing</a:t>
            </a:r>
            <a:r>
              <a:rPr lang="ru-RU" sz="2500" dirty="0"/>
              <a:t> </a:t>
            </a:r>
            <a:r>
              <a:rPr lang="ru-RU" sz="2500" dirty="0" err="1"/>
              <a:t>Children’s</a:t>
            </a:r>
            <a:r>
              <a:rPr lang="ru-RU" sz="2500" dirty="0"/>
              <a:t> </a:t>
            </a:r>
            <a:r>
              <a:rPr lang="ru-RU" sz="2500" dirty="0" err="1"/>
              <a:t>Hospital</a:t>
            </a:r>
            <a:r>
              <a:rPr lang="ru-RU" sz="2500" dirty="0"/>
              <a:t>, Китай | </a:t>
            </a:r>
            <a:r>
              <a:rPr lang="ru-RU" sz="2500" dirty="0" err="1"/>
              <a:t>Discovery</a:t>
            </a:r>
            <a:r>
              <a:rPr lang="ru-RU" sz="2500" dirty="0"/>
              <a:t> </a:t>
            </a:r>
            <a:r>
              <a:rPr lang="ru-RU" sz="2500" dirty="0" err="1"/>
              <a:t>Health</a:t>
            </a:r>
            <a:r>
              <a:rPr lang="ru-RU" sz="2500" dirty="0"/>
              <a:t>, ЮАР | </a:t>
            </a:r>
            <a:r>
              <a:rPr lang="ru-RU" sz="2500" dirty="0" err="1"/>
              <a:t>Department</a:t>
            </a:r>
            <a:r>
              <a:rPr lang="ru-RU" sz="2500" dirty="0"/>
              <a:t> </a:t>
            </a:r>
            <a:r>
              <a:rPr lang="ru-RU" sz="2500" dirty="0" err="1"/>
              <a:t>of</a:t>
            </a:r>
            <a:r>
              <a:rPr lang="ru-RU" sz="2500" dirty="0"/>
              <a:t> </a:t>
            </a:r>
            <a:r>
              <a:rPr lang="ru-RU" sz="2500" dirty="0" err="1"/>
              <a:t>Emergency</a:t>
            </a:r>
            <a:r>
              <a:rPr lang="ru-RU" sz="2500" dirty="0"/>
              <a:t> </a:t>
            </a:r>
            <a:r>
              <a:rPr lang="ru-RU" sz="2500" dirty="0" err="1"/>
              <a:t>Services</a:t>
            </a:r>
            <a:r>
              <a:rPr lang="ru-RU" sz="2500" dirty="0"/>
              <a:t>, Австралия | </a:t>
            </a:r>
            <a:r>
              <a:rPr lang="ru-RU" sz="2500" dirty="0" err="1"/>
              <a:t>Kalinga</a:t>
            </a:r>
            <a:r>
              <a:rPr lang="ru-RU" sz="2500" dirty="0"/>
              <a:t> </a:t>
            </a:r>
            <a:r>
              <a:rPr lang="ru-RU" sz="2500" dirty="0" err="1"/>
              <a:t>Institute</a:t>
            </a:r>
            <a:r>
              <a:rPr lang="ru-RU" sz="2500" dirty="0"/>
              <a:t> </a:t>
            </a:r>
            <a:r>
              <a:rPr lang="ru-RU" sz="2500" dirty="0" err="1"/>
              <a:t>of</a:t>
            </a:r>
            <a:r>
              <a:rPr lang="ru-RU" sz="2500" dirty="0"/>
              <a:t> </a:t>
            </a:r>
            <a:r>
              <a:rPr lang="ru-RU" sz="2500" dirty="0" err="1"/>
              <a:t>Medical</a:t>
            </a:r>
            <a:r>
              <a:rPr lang="ru-RU" sz="2500" dirty="0"/>
              <a:t> </a:t>
            </a:r>
            <a:r>
              <a:rPr lang="ru-RU" sz="2500" dirty="0" err="1"/>
              <a:t>Sciences</a:t>
            </a:r>
            <a:r>
              <a:rPr lang="ru-RU" sz="2500" dirty="0"/>
              <a:t>, Индия | </a:t>
            </a:r>
            <a:r>
              <a:rPr lang="ru-RU" sz="2500" dirty="0" err="1"/>
              <a:t>Lady</a:t>
            </a:r>
            <a:r>
              <a:rPr lang="ru-RU" sz="2500" dirty="0"/>
              <a:t> </a:t>
            </a:r>
            <a:r>
              <a:rPr lang="ru-RU" sz="2500" dirty="0" err="1"/>
              <a:t>Cilento</a:t>
            </a:r>
            <a:r>
              <a:rPr lang="ru-RU" sz="2500" dirty="0"/>
              <a:t> </a:t>
            </a:r>
            <a:r>
              <a:rPr lang="ru-RU" sz="2500" dirty="0" err="1"/>
              <a:t>Children’s</a:t>
            </a:r>
            <a:r>
              <a:rPr lang="ru-RU" sz="2500" dirty="0"/>
              <a:t> </a:t>
            </a:r>
            <a:r>
              <a:rPr lang="ru-RU" sz="2500" dirty="0" err="1"/>
              <a:t>Hospital</a:t>
            </a:r>
            <a:r>
              <a:rPr lang="ru-RU" sz="2500" dirty="0"/>
              <a:t>, Австралия | </a:t>
            </a:r>
            <a:r>
              <a:rPr lang="ru-RU" sz="2500" dirty="0" err="1"/>
              <a:t>Olympia</a:t>
            </a:r>
            <a:r>
              <a:rPr lang="ru-RU" sz="2500" dirty="0"/>
              <a:t> </a:t>
            </a:r>
            <a:r>
              <a:rPr lang="ru-RU" sz="2500" dirty="0" err="1"/>
              <a:t>Eye</a:t>
            </a:r>
            <a:r>
              <a:rPr lang="ru-RU" sz="2500" dirty="0"/>
              <a:t> </a:t>
            </a:r>
            <a:r>
              <a:rPr lang="ru-RU" sz="2500" dirty="0" err="1"/>
              <a:t>and</a:t>
            </a:r>
            <a:r>
              <a:rPr lang="ru-RU" sz="2500" dirty="0"/>
              <a:t> </a:t>
            </a:r>
            <a:r>
              <a:rPr lang="ru-RU" sz="2500" dirty="0" err="1"/>
              <a:t>Laser</a:t>
            </a:r>
            <a:r>
              <a:rPr lang="ru-RU" sz="2500" dirty="0"/>
              <a:t> </a:t>
            </a:r>
            <a:r>
              <a:rPr lang="ru-RU" sz="2500" dirty="0" err="1"/>
              <a:t>Centre</a:t>
            </a:r>
            <a:r>
              <a:rPr lang="ru-RU" sz="2500" dirty="0"/>
              <a:t>, Намибия</a:t>
            </a:r>
          </a:p>
        </p:txBody>
      </p:sp>
    </p:spTree>
    <p:extLst>
      <p:ext uri="{BB962C8B-B14F-4D97-AF65-F5344CB8AC3E}">
        <p14:creationId xmlns:p14="http://schemas.microsoft.com/office/powerpoint/2010/main" val="670348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FC9D1-2ADE-4361-8772-CA0C9D854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7100" y="480510"/>
            <a:ext cx="5257800" cy="401053"/>
          </a:xfrm>
        </p:spPr>
        <p:txBody>
          <a:bodyPr/>
          <a:lstStyle/>
          <a:p>
            <a:pPr algn="ctr"/>
            <a:r>
              <a:rPr lang="ru-RU" sz="1800" dirty="0">
                <a:latin typeface="+mn-lt"/>
                <a:ea typeface="+mn-ea"/>
                <a:cs typeface="+mn-cs"/>
              </a:rPr>
              <a:t>Линейка продукции: Антимикробные решения</a:t>
            </a:r>
            <a:endParaRPr lang="en-US" sz="18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EECD5-2C7A-4FC7-80D4-FE70E16C9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7537"/>
            <a:ext cx="10515600" cy="48294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300" dirty="0"/>
              <a:t>Антимикробные продукты добавляют дополнительные защитные свойства к стандартным процессам уборки, помогая поддерживать чистую среду.</a:t>
            </a:r>
          </a:p>
          <a:p>
            <a:pPr marL="0" indent="0">
              <a:buNone/>
            </a:pPr>
            <a:r>
              <a:rPr lang="ru-RU" sz="2100" dirty="0"/>
              <a:t>Настенные панели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100" dirty="0"/>
              <a:t>Гладкая "полированная поверхность" облегчает очистку.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100" dirty="0"/>
              <a:t>Встроенные антимикробные материалы в пластике работают круглосуточно, подавляя рост бактерий и снижая риск перекрестного загрязнения.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100" dirty="0"/>
              <a:t>Угловой выход – обеспечивает правильный радиус изгиба патч-кордов, что важно для сохранения высокой производительности передачи данных.</a:t>
            </a:r>
          </a:p>
          <a:p>
            <a:pPr marL="0" indent="0">
              <a:buNone/>
            </a:pPr>
            <a:r>
              <a:rPr lang="ru-RU" sz="1900" dirty="0"/>
              <a:t>Патч-корды </a:t>
            </a:r>
            <a:r>
              <a:rPr lang="ru-RU" sz="1900" dirty="0" err="1"/>
              <a:t>Cat</a:t>
            </a:r>
            <a:r>
              <a:rPr lang="ru-RU" sz="1900" dirty="0"/>
              <a:t> 6A F/UTP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900" dirty="0"/>
              <a:t>Антимикробные материалы – помогают предотвратить размножение бактерий при контакте с человеком.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900" dirty="0"/>
              <a:t>Защитные накладки против залома защищают фиксатор RJ-45 от поломки. Идеальны для частого использования и обеспечения легкого доступа.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900" dirty="0"/>
              <a:t>Оболочка LS0H – </a:t>
            </a:r>
            <a:r>
              <a:rPr lang="ru-RU" sz="1900" dirty="0" err="1"/>
              <a:t>низкогалогенная</a:t>
            </a:r>
            <a:r>
              <a:rPr lang="ru-RU" sz="1900" dirty="0"/>
              <a:t> оболочка кабеля, которая выделяет минимальное количество дыма и не содержит галогенов даже при воздействии высоких температур.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622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14D6A-5AEA-4B34-9127-F79634FA4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Линейка продукции: Для сложных условий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5AB56-1387-49AE-BE4C-741A44E75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600" dirty="0"/>
              <a:t>Разъемы, настенные панели и патч-корды, разработанные для эксплуатации в жестких условиях, идеально подходят для зон в больницах, подвергающихся интенсивному использованию и частой очистке.</a:t>
            </a:r>
          </a:p>
          <a:p>
            <a:pPr marL="0" indent="0">
              <a:buNone/>
            </a:pPr>
            <a:r>
              <a:rPr lang="ru-RU" sz="2600" dirty="0"/>
              <a:t>Настенные панели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600" dirty="0"/>
              <a:t>Настенные панели из нержавеющей стали облегчают очистку и идеально сочетаются с разъемом </a:t>
            </a:r>
            <a:r>
              <a:rPr lang="ru-RU" sz="2600" dirty="0" err="1"/>
              <a:t>Molex</a:t>
            </a:r>
            <a:r>
              <a:rPr lang="ru-RU" sz="2600" dirty="0"/>
              <a:t> Cat6A </a:t>
            </a:r>
            <a:r>
              <a:rPr lang="ru-RU" sz="2600" dirty="0" err="1"/>
              <a:t>Locking</a:t>
            </a:r>
            <a:r>
              <a:rPr lang="ru-RU" sz="2600" dirty="0"/>
              <a:t> </a:t>
            </a:r>
            <a:r>
              <a:rPr lang="ru-RU" sz="2600" dirty="0" err="1"/>
              <a:t>Bulkhead</a:t>
            </a:r>
            <a:r>
              <a:rPr lang="ru-RU" sz="2600" dirty="0"/>
              <a:t> RJ-45.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600" dirty="0"/>
              <a:t>Доступны в различных конфигурациях портов – популярные варианты на 1, 2 и 4 порта.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600" dirty="0"/>
              <a:t>Двусторонняя отделка – полированная и матовая поверхность объединяет практичность и эстетичность.</a:t>
            </a:r>
          </a:p>
          <a:p>
            <a:pPr marL="0" indent="0">
              <a:buNone/>
            </a:pPr>
            <a:r>
              <a:rPr lang="ru-RU" sz="2600" dirty="0"/>
              <a:t>Прочный разъем RJ-45 с функцией блокировки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600" dirty="0"/>
              <a:t>Усовершенствованный разъем с соответствием стандартам Cat6A согласно ISO/IEC 11801 и TIA/EIA 568-C.2. Функция блокировки обеспечивает надежное соединение.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600" dirty="0"/>
              <a:t>Экранированная конструкция защищает от электромагнитных помех и работы в условиях высокого уровня интерференции.</a:t>
            </a:r>
            <a:endParaRPr lang="en-US" sz="2600" dirty="0"/>
          </a:p>
          <a:p>
            <a:r>
              <a:rPr lang="ru-RU" sz="2600" dirty="0"/>
              <a:t>Степень защиты IP65 – резиновая прокладка защищает от проникновения воды/пыли.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293540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110C2-3088-4908-AC5A-31296DE30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Линейка продукции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6EE6B-0BB2-4339-B5F9-FF7513186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200" b="1" dirty="0"/>
              <a:t>Решения для умных зданий</a:t>
            </a:r>
            <a:br>
              <a:rPr lang="ru-RU" dirty="0"/>
            </a:br>
            <a:r>
              <a:rPr lang="ru-RU" sz="3200" dirty="0"/>
              <a:t>Используя гибкие и безопасные технологии </a:t>
            </a:r>
            <a:r>
              <a:rPr lang="ru-RU" sz="3200" dirty="0" err="1"/>
              <a:t>Power-over-Ethernet</a:t>
            </a:r>
            <a:r>
              <a:rPr lang="ru-RU" sz="3200" dirty="0"/>
              <a:t> (</a:t>
            </a:r>
            <a:r>
              <a:rPr lang="ru-RU" sz="3200" dirty="0" err="1"/>
              <a:t>PoE</a:t>
            </a:r>
            <a:r>
              <a:rPr lang="ru-RU" sz="3200" dirty="0"/>
              <a:t>), датчики, освещение и устройства </a:t>
            </a:r>
            <a:r>
              <a:rPr lang="ru-RU" sz="3200" dirty="0" err="1"/>
              <a:t>Molex</a:t>
            </a:r>
            <a:r>
              <a:rPr lang="ru-RU" sz="3200" dirty="0"/>
              <a:t> </a:t>
            </a:r>
            <a:r>
              <a:rPr lang="ru-RU" sz="3200" dirty="0" err="1"/>
              <a:t>CoreSync</a:t>
            </a:r>
            <a:r>
              <a:rPr lang="ru-RU" sz="3200" dirty="0"/>
              <a:t> повышают безопасность, оптимизируют использование пространства и способствуют энергосбережению.</a:t>
            </a:r>
          </a:p>
          <a:p>
            <a:pPr marL="0" indent="0">
              <a:buNone/>
            </a:pPr>
            <a:r>
              <a:rPr lang="ru-RU" sz="3200" b="1" dirty="0"/>
              <a:t>Умные больницы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/>
              <a:t>Интегрированные датчики адаптируются к потребностям персонала, пациентов и медицинских процедур.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/>
              <a:t>Автоматическое освещение поддерживает естественные биоритмы человека.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/>
              <a:t>Обеспечивает данные в реальном времени об использовании помещений и оборудования.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err="1"/>
              <a:t>Однокабельные</a:t>
            </a:r>
            <a:r>
              <a:rPr lang="ru-RU" sz="3200" dirty="0"/>
              <a:t> решения передают данные и питание для IP-устройств, освещения, точек доступа </a:t>
            </a:r>
            <a:r>
              <a:rPr lang="ru-RU" sz="3200" dirty="0" err="1"/>
              <a:t>Wi-Fi</a:t>
            </a:r>
            <a:r>
              <a:rPr lang="ru-RU" sz="3200" dirty="0"/>
              <a:t> и систем управления зданием (BMS).</a:t>
            </a:r>
          </a:p>
          <a:p>
            <a:pPr marL="0" indent="0">
              <a:buNone/>
            </a:pPr>
            <a:r>
              <a:rPr lang="ru-RU" sz="3200" b="1" dirty="0"/>
              <a:t>Защита персонала и пациентов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300" dirty="0"/>
              <a:t>Антимикробные лампы </a:t>
            </a:r>
            <a:r>
              <a:rPr lang="ru-RU" sz="3300" dirty="0" err="1"/>
              <a:t>BioVitae</a:t>
            </a:r>
            <a:r>
              <a:rPr lang="ru-RU" sz="3300" dirty="0"/>
              <a:t> сокращают распространение бактерий и вирусов.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300" dirty="0"/>
              <a:t>Аварийное освещение обеспечивает безопасную эвакуацию в экстренных ситуациях.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300" dirty="0"/>
              <a:t>Системы безопасности на базе </a:t>
            </a:r>
            <a:r>
              <a:rPr lang="ru-RU" sz="3300" dirty="0" err="1"/>
              <a:t>PoE</a:t>
            </a:r>
            <a:r>
              <a:rPr lang="ru-RU" sz="3300" dirty="0"/>
              <a:t> обеспечивают бесшовную интеграцию и управление.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394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FB3A4-6416-433B-BA7E-AB031B464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Линейка продукции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28055-0446-43A6-AB34-881DC6210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Центры обработки данных (ЦОД)</a:t>
            </a:r>
            <a:br>
              <a:rPr lang="ru-RU" dirty="0"/>
            </a:br>
            <a:r>
              <a:rPr lang="ru-RU" dirty="0"/>
              <a:t>Решения </a:t>
            </a:r>
            <a:r>
              <a:rPr lang="ru-RU" dirty="0" err="1"/>
              <a:t>Molex</a:t>
            </a:r>
            <a:r>
              <a:rPr lang="ru-RU" dirty="0"/>
              <a:t> для центров обработки данных обеспечивают высокую производительность и безопасность для высокоплотных приложений, предлагая надежные и долговечные конструкции для многократных установок.</a:t>
            </a:r>
          </a:p>
          <a:p>
            <a:pPr marL="0" indent="0">
              <a:buNone/>
            </a:pPr>
            <a:r>
              <a:rPr lang="ru-RU" b="1" dirty="0"/>
              <a:t>Высокопроизводительное подключение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Модульная платформа объединяет компоненты ЦОД и больниц.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Совместимый дизайн позволяет быстро заменять компоненты.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Экранированные платформы идеально подходят для горизонтальной интеграции в центрах обработки данных и системах здравоохранения.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Подход «</a:t>
            </a:r>
            <a:r>
              <a:rPr lang="ru-RU" dirty="0" err="1"/>
              <a:t>Reuse-Rethink-Recycle</a:t>
            </a:r>
            <a:r>
              <a:rPr lang="ru-RU" dirty="0"/>
              <a:t>» продлевает срок службы оборудования и минимизирует время простоя.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Гибридная платформа обеспечивает эффективное использование пространства в рамках любой топологии физического уровня.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029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740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Решения для подключения в сфере здравоохранения</vt:lpstr>
      <vt:lpstr>PowerPoint Presentation</vt:lpstr>
      <vt:lpstr>Решения для подключенных предприятий</vt:lpstr>
      <vt:lpstr>Линейка продукции: Антимикробные решения</vt:lpstr>
      <vt:lpstr>Линейка продукции: Для сложных условий</vt:lpstr>
      <vt:lpstr>Линейка продукции</vt:lpstr>
      <vt:lpstr>Линейка продукции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Решения для подключения в сфере здравоохранения</dc:title>
  <dc:creator>User</dc:creator>
  <cp:lastModifiedBy>User</cp:lastModifiedBy>
  <cp:revision>1</cp:revision>
  <dcterms:created xsi:type="dcterms:W3CDTF">2024-12-10T09:16:08Z</dcterms:created>
  <dcterms:modified xsi:type="dcterms:W3CDTF">2024-12-10T10:54:20Z</dcterms:modified>
</cp:coreProperties>
</file>